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Candal"/>
      <p:regular r:id="rId20"/>
    </p:embeddedFont>
    <p:embeddedFont>
      <p:font typeface="Nunito"/>
      <p:regular r:id="rId21"/>
      <p:bold r:id="rId22"/>
      <p:italic r:id="rId23"/>
      <p:boldItalic r:id="rId24"/>
    </p:embeddedFont>
    <p:embeddedFont>
      <p:font typeface="Maven Pro"/>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andal-regular.fntdata"/><Relationship Id="rId22" Type="http://schemas.openxmlformats.org/officeDocument/2006/relationships/font" Target="fonts/Nunito-bold.fntdata"/><Relationship Id="rId21" Type="http://schemas.openxmlformats.org/officeDocument/2006/relationships/font" Target="fonts/Nunito-regular.fntdata"/><Relationship Id="rId24" Type="http://schemas.openxmlformats.org/officeDocument/2006/relationships/font" Target="fonts/Nunito-boldItalic.fntdata"/><Relationship Id="rId23" Type="http://schemas.openxmlformats.org/officeDocument/2006/relationships/font" Target="fonts/Nuni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avenPro-bold.fntdata"/><Relationship Id="rId25" Type="http://schemas.openxmlformats.org/officeDocument/2006/relationships/font" Target="fonts/MavenPr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525d84da37_1_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525d84da37_1_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525d84da37_1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525d84da37_1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525d84da37_1_8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525d84da37_1_8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525d84da37_1_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525d84da37_1_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5285fe69f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5285fe69f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525d84da37_1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525d84da37_1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525d84da37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525d84da37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5285fe69f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5285fe69f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525d84da3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525d84da3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525d84da3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525d84da3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525d84da3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525d84da3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525d84da3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2525d84da3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525d84da37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525d84da37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app.netlify.com/signup" TargetMode="External"/><Relationship Id="rId4" Type="http://schemas.openxmlformats.org/officeDocument/2006/relationships/hyperlink" Target="https://app.netlify.com/teams/jreyeess/overview"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formspree.io/forms/xpzegekp/integration" TargetMode="Externa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311708" y="519150"/>
            <a:ext cx="8520600" cy="2052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sz="4400">
                <a:latin typeface="Candal"/>
                <a:ea typeface="Candal"/>
                <a:cs typeface="Candal"/>
                <a:sym typeface="Candal"/>
              </a:rPr>
              <a:t>ENDANGERED ANIMALS WEBSITE</a:t>
            </a:r>
            <a:endParaRPr sz="4400">
              <a:latin typeface="Candal"/>
              <a:ea typeface="Candal"/>
              <a:cs typeface="Candal"/>
              <a:sym typeface="Candal"/>
            </a:endParaRPr>
          </a:p>
        </p:txBody>
      </p:sp>
      <p:sp>
        <p:nvSpPr>
          <p:cNvPr id="278" name="Google Shape;278;p13"/>
          <p:cNvSpPr txBox="1"/>
          <p:nvPr>
            <p:ph idx="1" type="subTitle"/>
          </p:nvPr>
        </p:nvSpPr>
        <p:spPr>
          <a:xfrm>
            <a:off x="4431475" y="4113725"/>
            <a:ext cx="45702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https://whimsical-sunburst-d3c632.netlify.app/</a:t>
            </a:r>
            <a:endParaRPr/>
          </a:p>
        </p:txBody>
      </p:sp>
      <p:sp>
        <p:nvSpPr>
          <p:cNvPr id="279" name="Google Shape;279;p13"/>
          <p:cNvSpPr txBox="1"/>
          <p:nvPr/>
        </p:nvSpPr>
        <p:spPr>
          <a:xfrm>
            <a:off x="311700" y="3253800"/>
            <a:ext cx="58575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s">
                <a:solidFill>
                  <a:schemeClr val="lt1"/>
                </a:solidFill>
                <a:latin typeface="Candal"/>
                <a:ea typeface="Candal"/>
                <a:cs typeface="Candal"/>
                <a:sym typeface="Candal"/>
              </a:rPr>
              <a:t>Jesús Reyes de Toro			a042755</a:t>
            </a:r>
            <a:endParaRPr b="1">
              <a:solidFill>
                <a:schemeClr val="lt1"/>
              </a:solidFill>
              <a:latin typeface="Candal"/>
              <a:ea typeface="Candal"/>
              <a:cs typeface="Candal"/>
              <a:sym typeface="Candal"/>
            </a:endParaRPr>
          </a:p>
          <a:p>
            <a:pPr indent="0" lvl="0" marL="0" rtl="0" algn="l">
              <a:lnSpc>
                <a:spcPct val="150000"/>
              </a:lnSpc>
              <a:spcBef>
                <a:spcPts val="0"/>
              </a:spcBef>
              <a:spcAft>
                <a:spcPts val="0"/>
              </a:spcAft>
              <a:buNone/>
            </a:pPr>
            <a:r>
              <a:rPr b="1" lang="es">
                <a:solidFill>
                  <a:schemeClr val="lt1"/>
                </a:solidFill>
                <a:latin typeface="Candal"/>
                <a:ea typeface="Candal"/>
                <a:cs typeface="Candal"/>
                <a:sym typeface="Candal"/>
              </a:rPr>
              <a:t>Rafael Fernandez Nevado		a043243</a:t>
            </a:r>
            <a:endParaRPr b="1">
              <a:solidFill>
                <a:schemeClr val="lt1"/>
              </a:solidFill>
              <a:latin typeface="Candal"/>
              <a:ea typeface="Candal"/>
              <a:cs typeface="Candal"/>
              <a:sym typeface="Cand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2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3. PRODUCT </a:t>
            </a:r>
            <a:endParaRPr/>
          </a:p>
        </p:txBody>
      </p:sp>
      <p:sp>
        <p:nvSpPr>
          <p:cNvPr id="338" name="Google Shape;338;p2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3.1 Product description </a:t>
            </a:r>
            <a:endParaRPr/>
          </a:p>
        </p:txBody>
      </p:sp>
      <p:sp>
        <p:nvSpPr>
          <p:cNvPr id="344" name="Google Shape;344;p23"/>
          <p:cNvSpPr txBox="1"/>
          <p:nvPr>
            <p:ph idx="1" type="body"/>
          </p:nvPr>
        </p:nvSpPr>
        <p:spPr>
          <a:xfrm>
            <a:off x="1303800" y="1533875"/>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rgbClr val="000000"/>
                </a:solidFill>
                <a:latin typeface="Times New Roman"/>
                <a:ea typeface="Times New Roman"/>
                <a:cs typeface="Times New Roman"/>
                <a:sym typeface="Times New Roman"/>
              </a:rPr>
              <a:t>In this project we are going to make our website about some of the endangered animals, the</a:t>
            </a:r>
            <a:endParaRPr>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rPr lang="es">
                <a:solidFill>
                  <a:srgbClr val="000000"/>
                </a:solidFill>
                <a:latin typeface="Times New Roman"/>
                <a:ea typeface="Times New Roman"/>
                <a:cs typeface="Times New Roman"/>
                <a:sym typeface="Times New Roman"/>
              </a:rPr>
              <a:t>main causes of their extinction or almost extinction and how some enterprises are trying to</a:t>
            </a:r>
            <a:endParaRPr>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rPr lang="es">
                <a:solidFill>
                  <a:srgbClr val="000000"/>
                </a:solidFill>
                <a:latin typeface="Times New Roman"/>
                <a:ea typeface="Times New Roman"/>
                <a:cs typeface="Times New Roman"/>
                <a:sym typeface="Times New Roman"/>
              </a:rPr>
              <a:t>protect them and how they explain to us to support to protect them.</a:t>
            </a:r>
            <a:endParaRPr>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rPr lang="es">
                <a:solidFill>
                  <a:srgbClr val="000000"/>
                </a:solidFill>
                <a:latin typeface="Times New Roman"/>
                <a:ea typeface="Times New Roman"/>
                <a:cs typeface="Times New Roman"/>
                <a:sym typeface="Times New Roman"/>
              </a:rPr>
              <a:t>We are also going to talk about some laws and some countries that "contribute" on the</a:t>
            </a:r>
            <a:endParaRPr>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rPr lang="es">
                <a:solidFill>
                  <a:srgbClr val="000000"/>
                </a:solidFill>
                <a:latin typeface="Times New Roman"/>
                <a:ea typeface="Times New Roman"/>
                <a:cs typeface="Times New Roman"/>
                <a:sym typeface="Times New Roman"/>
              </a:rPr>
              <a:t>extinction of some animals, giving reasons of why we should be aware of this problem</a:t>
            </a:r>
            <a:endParaRPr>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3.2 How to installate and configurate it </a:t>
            </a:r>
            <a:endParaRPr/>
          </a:p>
        </p:txBody>
      </p:sp>
      <p:sp>
        <p:nvSpPr>
          <p:cNvPr id="350" name="Google Shape;350;p2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s"/>
              <a:t>First of all, we need to create a netlify account in </a:t>
            </a:r>
            <a:r>
              <a:rPr lang="es" u="sng">
                <a:solidFill>
                  <a:schemeClr val="hlink"/>
                </a:solidFill>
                <a:hlinkClick r:id="rId3"/>
              </a:rPr>
              <a:t>https://app.netlify.com/signup</a:t>
            </a:r>
            <a:endParaRPr/>
          </a:p>
          <a:p>
            <a:pPr indent="-311150" lvl="0" marL="457200" rtl="0" algn="l">
              <a:spcBef>
                <a:spcPts val="0"/>
              </a:spcBef>
              <a:spcAft>
                <a:spcPts val="0"/>
              </a:spcAft>
              <a:buSzPts val="1300"/>
              <a:buAutoNum type="arabicPeriod"/>
            </a:pPr>
            <a:r>
              <a:rPr lang="es"/>
              <a:t>We connect to our GitHub profile. This step is essential to deploy web pages and is helpful to do automatic deployments from our repository. </a:t>
            </a:r>
            <a:endParaRPr/>
          </a:p>
          <a:p>
            <a:pPr indent="-311150" lvl="0" marL="457200" rtl="0" algn="l">
              <a:spcBef>
                <a:spcPts val="0"/>
              </a:spcBef>
              <a:spcAft>
                <a:spcPts val="0"/>
              </a:spcAft>
              <a:buSzPts val="1300"/>
              <a:buAutoNum type="arabicPeriod"/>
            </a:pPr>
            <a:r>
              <a:rPr lang="es"/>
              <a:t>We access production deploys and now we can download the web page.</a:t>
            </a:r>
            <a:endParaRPr/>
          </a:p>
          <a:p>
            <a:pPr indent="0" lvl="0" marL="0" rtl="0" algn="l">
              <a:spcBef>
                <a:spcPts val="1200"/>
              </a:spcBef>
              <a:spcAft>
                <a:spcPts val="0"/>
              </a:spcAft>
              <a:buNone/>
            </a:pPr>
            <a:r>
              <a:rPr lang="es"/>
              <a:t>	</a:t>
            </a:r>
            <a:endParaRPr/>
          </a:p>
          <a:p>
            <a:pPr indent="0" lvl="0" marL="0" rtl="0" algn="ctr">
              <a:spcBef>
                <a:spcPts val="1200"/>
              </a:spcBef>
              <a:spcAft>
                <a:spcPts val="0"/>
              </a:spcAft>
              <a:buNone/>
            </a:pPr>
            <a:r>
              <a:rPr lang="es" u="sng">
                <a:solidFill>
                  <a:schemeClr val="hlink"/>
                </a:solidFill>
                <a:hlinkClick r:id="rId4"/>
              </a:rPr>
              <a:t>https://app.netlify.com/teams/jreyeess/overview</a:t>
            </a:r>
            <a:endParaRPr/>
          </a:p>
          <a:p>
            <a:pPr indent="0" lvl="0" marL="457200" rtl="0" algn="l">
              <a:spcBef>
                <a:spcPts val="1200"/>
              </a:spcBef>
              <a:spcAft>
                <a:spcPts val="1200"/>
              </a:spcAft>
              <a:buNone/>
            </a:pPr>
            <a:r>
              <a:rPr lang="es"/>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3.3 The form  </a:t>
            </a:r>
            <a:endParaRPr/>
          </a:p>
        </p:txBody>
      </p:sp>
      <p:sp>
        <p:nvSpPr>
          <p:cNvPr id="356" name="Google Shape;356;p25"/>
          <p:cNvSpPr txBox="1"/>
          <p:nvPr>
            <p:ph idx="1" type="body"/>
          </p:nvPr>
        </p:nvSpPr>
        <p:spPr>
          <a:xfrm>
            <a:off x="1037925" y="1597875"/>
            <a:ext cx="2631300" cy="32409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s"/>
              <a:t>What is Formspree </a:t>
            </a:r>
            <a:endParaRPr/>
          </a:p>
          <a:p>
            <a:pPr indent="-311150" lvl="0" marL="457200" rtl="0" algn="l">
              <a:lnSpc>
                <a:spcPct val="150000"/>
              </a:lnSpc>
              <a:spcBef>
                <a:spcPts val="0"/>
              </a:spcBef>
              <a:spcAft>
                <a:spcPts val="0"/>
              </a:spcAft>
              <a:buSzPts val="1300"/>
              <a:buChar char="-"/>
            </a:pPr>
            <a:r>
              <a:rPr lang="es"/>
              <a:t>How we use Formspree in order to build our web page form </a:t>
            </a:r>
            <a:endParaRPr/>
          </a:p>
          <a:p>
            <a:pPr indent="0" lvl="0" marL="457200" rtl="0" algn="l">
              <a:lnSpc>
                <a:spcPct val="150000"/>
              </a:lnSpc>
              <a:spcBef>
                <a:spcPts val="1200"/>
              </a:spcBef>
              <a:spcAft>
                <a:spcPts val="0"/>
              </a:spcAft>
              <a:buNone/>
            </a:pPr>
            <a:r>
              <a:rPr lang="es" u="sng">
                <a:solidFill>
                  <a:schemeClr val="hlink"/>
                </a:solidFill>
                <a:hlinkClick r:id="rId3"/>
              </a:rPr>
              <a:t>https://formspree.io/forms/xpzegekp/integration</a:t>
            </a:r>
            <a:endParaRPr/>
          </a:p>
          <a:p>
            <a:pPr indent="-311150" lvl="0" marL="457200" rtl="0" algn="l">
              <a:lnSpc>
                <a:spcPct val="150000"/>
              </a:lnSpc>
              <a:spcBef>
                <a:spcPts val="1200"/>
              </a:spcBef>
              <a:spcAft>
                <a:spcPts val="0"/>
              </a:spcAft>
              <a:buSzPts val="1300"/>
              <a:buChar char="-"/>
            </a:pPr>
            <a:r>
              <a:rPr lang="es"/>
              <a:t>How the form validate the data </a:t>
            </a:r>
            <a:endParaRPr/>
          </a:p>
          <a:p>
            <a:pPr indent="0" lvl="0" marL="0" rtl="0" algn="l">
              <a:spcBef>
                <a:spcPts val="1200"/>
              </a:spcBef>
              <a:spcAft>
                <a:spcPts val="1200"/>
              </a:spcAft>
              <a:buNone/>
            </a:pPr>
            <a:r>
              <a:t/>
            </a:r>
            <a:endParaRPr/>
          </a:p>
        </p:txBody>
      </p:sp>
      <p:pic>
        <p:nvPicPr>
          <p:cNvPr id="357" name="Google Shape;357;p25"/>
          <p:cNvPicPr preferRelativeResize="0"/>
          <p:nvPr/>
        </p:nvPicPr>
        <p:blipFill>
          <a:blip r:embed="rId4">
            <a:alphaModFix/>
          </a:blip>
          <a:stretch>
            <a:fillRect/>
          </a:stretch>
        </p:blipFill>
        <p:spPr>
          <a:xfrm>
            <a:off x="4896825" y="1283375"/>
            <a:ext cx="3437477" cy="3240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3.4 Validation of html and css pages</a:t>
            </a:r>
            <a:endParaRPr/>
          </a:p>
        </p:txBody>
      </p:sp>
      <p:sp>
        <p:nvSpPr>
          <p:cNvPr id="363" name="Google Shape;363;p26"/>
          <p:cNvSpPr txBox="1"/>
          <p:nvPr>
            <p:ph idx="1" type="body"/>
          </p:nvPr>
        </p:nvSpPr>
        <p:spPr>
          <a:xfrm>
            <a:off x="1303800" y="1597875"/>
            <a:ext cx="7030500" cy="25416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es" sz="1800"/>
              <a:t>https://validator.w3.org/</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4"/>
          <p:cNvSpPr txBox="1"/>
          <p:nvPr>
            <p:ph type="ctrTitle"/>
          </p:nvPr>
        </p:nvSpPr>
        <p:spPr>
          <a:xfrm>
            <a:off x="824000" y="268438"/>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INDEX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85" name="Google Shape;285;p14"/>
          <p:cNvSpPr txBox="1"/>
          <p:nvPr>
            <p:ph idx="1" type="subTitle"/>
          </p:nvPr>
        </p:nvSpPr>
        <p:spPr>
          <a:xfrm>
            <a:off x="865400" y="1309150"/>
            <a:ext cx="4214100" cy="3507300"/>
          </a:xfrm>
          <a:prstGeom prst="rect">
            <a:avLst/>
          </a:prstGeom>
        </p:spPr>
        <p:txBody>
          <a:bodyPr anchorCtr="0" anchor="t" bIns="91425" lIns="91425" spcFirstLastPara="1" rIns="91425" wrap="square" tIns="91425">
            <a:normAutofit fontScale="25000" lnSpcReduction="20000"/>
          </a:bodyPr>
          <a:lstStyle/>
          <a:p>
            <a:pPr indent="0" lvl="0" marL="0" rtl="0" algn="l">
              <a:lnSpc>
                <a:spcPct val="150000"/>
              </a:lnSpc>
              <a:spcBef>
                <a:spcPts val="0"/>
              </a:spcBef>
              <a:spcAft>
                <a:spcPts val="0"/>
              </a:spcAft>
              <a:buNone/>
            </a:pPr>
            <a:r>
              <a:rPr lang="es" sz="6399"/>
              <a:t>1. A little presentation</a:t>
            </a:r>
            <a:endParaRPr sz="6399"/>
          </a:p>
          <a:p>
            <a:pPr indent="0" lvl="0" marL="0" rtl="0" algn="l">
              <a:lnSpc>
                <a:spcPct val="150000"/>
              </a:lnSpc>
              <a:spcBef>
                <a:spcPts val="0"/>
              </a:spcBef>
              <a:spcAft>
                <a:spcPts val="0"/>
              </a:spcAft>
              <a:buNone/>
            </a:pPr>
            <a:r>
              <a:rPr lang="es" sz="6399"/>
              <a:t>2. User Interface</a:t>
            </a:r>
            <a:endParaRPr sz="6399"/>
          </a:p>
          <a:p>
            <a:pPr indent="0" lvl="0" marL="0" rtl="0" algn="l">
              <a:lnSpc>
                <a:spcPct val="150000"/>
              </a:lnSpc>
              <a:spcBef>
                <a:spcPts val="0"/>
              </a:spcBef>
              <a:spcAft>
                <a:spcPts val="0"/>
              </a:spcAft>
              <a:buNone/>
            </a:pPr>
            <a:r>
              <a:rPr lang="es" sz="6399"/>
              <a:t>	2.1 Mammals</a:t>
            </a:r>
            <a:endParaRPr sz="6399"/>
          </a:p>
          <a:p>
            <a:pPr indent="0" lvl="0" marL="0" rtl="0" algn="l">
              <a:lnSpc>
                <a:spcPct val="150000"/>
              </a:lnSpc>
              <a:spcBef>
                <a:spcPts val="0"/>
              </a:spcBef>
              <a:spcAft>
                <a:spcPts val="0"/>
              </a:spcAft>
              <a:buNone/>
            </a:pPr>
            <a:r>
              <a:rPr lang="es" sz="6399"/>
              <a:t>	2.2 Birds</a:t>
            </a:r>
            <a:endParaRPr sz="6399"/>
          </a:p>
          <a:p>
            <a:pPr indent="0" lvl="0" marL="0" rtl="0" algn="l">
              <a:lnSpc>
                <a:spcPct val="150000"/>
              </a:lnSpc>
              <a:spcBef>
                <a:spcPts val="0"/>
              </a:spcBef>
              <a:spcAft>
                <a:spcPts val="0"/>
              </a:spcAft>
              <a:buNone/>
            </a:pPr>
            <a:r>
              <a:rPr lang="es" sz="6399"/>
              <a:t>	2.3 Reptiles and consciousness</a:t>
            </a:r>
            <a:endParaRPr sz="6399"/>
          </a:p>
          <a:p>
            <a:pPr indent="457200" lvl="0" marL="0" rtl="0" algn="l">
              <a:lnSpc>
                <a:spcPct val="150000"/>
              </a:lnSpc>
              <a:spcBef>
                <a:spcPts val="0"/>
              </a:spcBef>
              <a:spcAft>
                <a:spcPts val="0"/>
              </a:spcAft>
              <a:buNone/>
            </a:pPr>
            <a:r>
              <a:rPr lang="es" sz="6399"/>
              <a:t>2.4 Draft and Sitemap</a:t>
            </a:r>
            <a:endParaRPr sz="6399"/>
          </a:p>
          <a:p>
            <a:pPr indent="0" lvl="0" marL="0" rtl="0" algn="l">
              <a:lnSpc>
                <a:spcPct val="150000"/>
              </a:lnSpc>
              <a:spcBef>
                <a:spcPts val="0"/>
              </a:spcBef>
              <a:spcAft>
                <a:spcPts val="0"/>
              </a:spcAft>
              <a:buNone/>
            </a:pPr>
            <a:r>
              <a:rPr lang="es" sz="6399"/>
              <a:t>3. Product </a:t>
            </a:r>
            <a:endParaRPr sz="6399"/>
          </a:p>
          <a:p>
            <a:pPr indent="0" lvl="0" marL="0" rtl="0" algn="l">
              <a:lnSpc>
                <a:spcPct val="150000"/>
              </a:lnSpc>
              <a:spcBef>
                <a:spcPts val="0"/>
              </a:spcBef>
              <a:spcAft>
                <a:spcPts val="0"/>
              </a:spcAft>
              <a:buNone/>
            </a:pPr>
            <a:r>
              <a:rPr lang="es" sz="6399"/>
              <a:t>	3.1 Product description</a:t>
            </a:r>
            <a:endParaRPr sz="6399"/>
          </a:p>
          <a:p>
            <a:pPr indent="0" lvl="0" marL="0" rtl="0" algn="l">
              <a:lnSpc>
                <a:spcPct val="150000"/>
              </a:lnSpc>
              <a:spcBef>
                <a:spcPts val="0"/>
              </a:spcBef>
              <a:spcAft>
                <a:spcPts val="0"/>
              </a:spcAft>
              <a:buNone/>
            </a:pPr>
            <a:r>
              <a:rPr lang="es" sz="6399"/>
              <a:t>	3.2 How to installate and configurate it</a:t>
            </a:r>
            <a:endParaRPr sz="6399"/>
          </a:p>
          <a:p>
            <a:pPr indent="457200" lvl="0" marL="0" rtl="0" algn="l">
              <a:lnSpc>
                <a:spcPct val="150000"/>
              </a:lnSpc>
              <a:spcBef>
                <a:spcPts val="0"/>
              </a:spcBef>
              <a:spcAft>
                <a:spcPts val="0"/>
              </a:spcAft>
              <a:buNone/>
            </a:pPr>
            <a:r>
              <a:rPr lang="es" sz="6399"/>
              <a:t>3.3 The form </a:t>
            </a:r>
            <a:endParaRPr sz="6399"/>
          </a:p>
          <a:p>
            <a:pPr indent="457200" lvl="0" marL="0" rtl="0" algn="l">
              <a:lnSpc>
                <a:spcPct val="150000"/>
              </a:lnSpc>
              <a:spcBef>
                <a:spcPts val="0"/>
              </a:spcBef>
              <a:spcAft>
                <a:spcPts val="0"/>
              </a:spcAft>
              <a:buNone/>
            </a:pPr>
            <a:r>
              <a:rPr lang="es" sz="6399"/>
              <a:t>3.4 Validation of html and css pages</a:t>
            </a:r>
            <a:endParaRPr sz="6399"/>
          </a:p>
          <a:p>
            <a:pPr indent="457200" lvl="0" marL="0" rtl="0" algn="l">
              <a:lnSpc>
                <a:spcPct val="150000"/>
              </a:lnSpc>
              <a:spcBef>
                <a:spcPts val="0"/>
              </a:spcBef>
              <a:spcAft>
                <a:spcPts val="0"/>
              </a:spcAft>
              <a:buNone/>
            </a:pPr>
            <a:r>
              <a:t/>
            </a:r>
            <a:endParaRPr sz="6399"/>
          </a:p>
          <a:p>
            <a:pPr indent="0" lvl="0" marL="0" rtl="0" algn="l">
              <a:lnSpc>
                <a:spcPct val="150000"/>
              </a:lnSpc>
              <a:spcBef>
                <a:spcPts val="0"/>
              </a:spcBef>
              <a:spcAft>
                <a:spcPts val="0"/>
              </a:spcAft>
              <a:buNone/>
            </a:pPr>
            <a:r>
              <a:t/>
            </a:r>
            <a:endParaRPr sz="6399"/>
          </a:p>
          <a:p>
            <a:pPr indent="457200" lvl="0" marL="0" rtl="0" algn="l">
              <a:lnSpc>
                <a:spcPct val="150000"/>
              </a:lnSpc>
              <a:spcBef>
                <a:spcPts val="0"/>
              </a:spcBef>
              <a:spcAft>
                <a:spcPts val="0"/>
              </a:spcAft>
              <a:buNone/>
            </a:pPr>
            <a:r>
              <a:t/>
            </a:r>
            <a:endParaRPr sz="6399"/>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86" name="Google Shape;286;p14"/>
          <p:cNvPicPr preferRelativeResize="0"/>
          <p:nvPr/>
        </p:nvPicPr>
        <p:blipFill>
          <a:blip r:embed="rId3">
            <a:alphaModFix/>
          </a:blip>
          <a:stretch>
            <a:fillRect/>
          </a:stretch>
        </p:blipFill>
        <p:spPr>
          <a:xfrm>
            <a:off x="5079500" y="1309150"/>
            <a:ext cx="3754725" cy="30633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406400" lvl="0" marL="457200" rtl="0" algn="l">
              <a:spcBef>
                <a:spcPts val="0"/>
              </a:spcBef>
              <a:spcAft>
                <a:spcPts val="0"/>
              </a:spcAft>
              <a:buSzPts val="2800"/>
              <a:buAutoNum type="arabicPeriod"/>
            </a:pPr>
            <a:r>
              <a:rPr lang="es"/>
              <a:t>A little presentation</a:t>
            </a:r>
            <a:endParaRPr/>
          </a:p>
        </p:txBody>
      </p:sp>
      <p:sp>
        <p:nvSpPr>
          <p:cNvPr id="292" name="Google Shape;292;p15"/>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To make this project we have used the endangered animals theme. It is very important to give information about this because it is becoming a real </a:t>
            </a:r>
            <a:r>
              <a:rPr lang="es"/>
              <a:t>preoccupation</a:t>
            </a:r>
            <a:r>
              <a:rPr lang="es"/>
              <a:t> lately.  </a:t>
            </a:r>
            <a:endParaRPr/>
          </a:p>
          <a:p>
            <a:pPr indent="0" lvl="0" marL="0" rtl="0" algn="l">
              <a:spcBef>
                <a:spcPts val="1200"/>
              </a:spcBef>
              <a:spcAft>
                <a:spcPts val="0"/>
              </a:spcAft>
              <a:buNone/>
            </a:pPr>
            <a:r>
              <a:rPr lang="es"/>
              <a:t>The structure of our website is based on different subclasses of animals. We have divided it on Mammals, Birds and Reptiles. Then we talk about consciousness of endangered animals.</a:t>
            </a:r>
            <a:endParaRPr/>
          </a:p>
          <a:p>
            <a:pPr indent="0" lvl="0" marL="0" rtl="0" algn="l">
              <a:spcBef>
                <a:spcPts val="1200"/>
              </a:spcBef>
              <a:spcAft>
                <a:spcPts val="1200"/>
              </a:spcAft>
              <a:buNone/>
            </a:pPr>
            <a:r>
              <a:rPr lang="es"/>
              <a:t>Inside any topic, we have some descriptions of some specific animals, some audios to show you how these animals sounds, images to see the animals we are talking about and some videos.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6"/>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2. User Interface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2. User Interface</a:t>
            </a:r>
            <a:endParaRPr/>
          </a:p>
        </p:txBody>
      </p:sp>
      <p:sp>
        <p:nvSpPr>
          <p:cNvPr id="303" name="Google Shape;303;p17"/>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sz="1500"/>
              <a:t>To do the project we have used HTML and CSS. We have made a simple interface with some photos and a simple organisation. It is an intuitive interface and we think it is hard to get lost </a:t>
            </a:r>
            <a:endParaRPr sz="1500"/>
          </a:p>
        </p:txBody>
      </p:sp>
      <p:pic>
        <p:nvPicPr>
          <p:cNvPr id="304" name="Google Shape;304;p17"/>
          <p:cNvPicPr preferRelativeResize="0"/>
          <p:nvPr/>
        </p:nvPicPr>
        <p:blipFill>
          <a:blip r:embed="rId3">
            <a:alphaModFix/>
          </a:blip>
          <a:stretch>
            <a:fillRect/>
          </a:stretch>
        </p:blipFill>
        <p:spPr>
          <a:xfrm>
            <a:off x="4830075" y="1486025"/>
            <a:ext cx="4104900" cy="317196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2.1. Mammals</a:t>
            </a:r>
            <a:endParaRPr/>
          </a:p>
        </p:txBody>
      </p:sp>
      <p:sp>
        <p:nvSpPr>
          <p:cNvPr id="310" name="Google Shape;310;p18"/>
          <p:cNvSpPr txBox="1"/>
          <p:nvPr>
            <p:ph idx="1" type="body"/>
          </p:nvPr>
        </p:nvSpPr>
        <p:spPr>
          <a:xfrm>
            <a:off x="1303800" y="1597875"/>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sz="1400"/>
              <a:t>To do the mammals interface we have used some tables and an unordered list. We have also used some videos and audios to show with only a click you can hear the sounds.</a:t>
            </a:r>
            <a:endParaRPr sz="1400"/>
          </a:p>
        </p:txBody>
      </p:sp>
      <p:pic>
        <p:nvPicPr>
          <p:cNvPr id="311" name="Google Shape;311;p18"/>
          <p:cNvPicPr preferRelativeResize="0"/>
          <p:nvPr/>
        </p:nvPicPr>
        <p:blipFill>
          <a:blip r:embed="rId3">
            <a:alphaModFix/>
          </a:blip>
          <a:stretch>
            <a:fillRect/>
          </a:stretch>
        </p:blipFill>
        <p:spPr>
          <a:xfrm>
            <a:off x="2310975" y="2288100"/>
            <a:ext cx="5731751" cy="2622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2.2. Birds</a:t>
            </a:r>
            <a:endParaRPr/>
          </a:p>
        </p:txBody>
      </p:sp>
      <p:sp>
        <p:nvSpPr>
          <p:cNvPr id="317" name="Google Shape;317;p19"/>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For the birds webpage we divided it into 3 types and we used two different styles for this section. For the terrestrial and aquatic section we used a similar style as the mammals one. For the </a:t>
            </a:r>
            <a:r>
              <a:rPr lang="es"/>
              <a:t>beach birds section we used a different style. It is a more common style</a:t>
            </a:r>
            <a:endParaRPr/>
          </a:p>
        </p:txBody>
      </p:sp>
      <p:pic>
        <p:nvPicPr>
          <p:cNvPr id="318" name="Google Shape;318;p19"/>
          <p:cNvPicPr preferRelativeResize="0"/>
          <p:nvPr/>
        </p:nvPicPr>
        <p:blipFill>
          <a:blip r:embed="rId3">
            <a:alphaModFix/>
          </a:blip>
          <a:stretch>
            <a:fillRect/>
          </a:stretch>
        </p:blipFill>
        <p:spPr>
          <a:xfrm>
            <a:off x="5438775" y="1695075"/>
            <a:ext cx="3705225" cy="2609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2.3. Reptiles and consciousness</a:t>
            </a:r>
            <a:endParaRPr/>
          </a:p>
        </p:txBody>
      </p:sp>
      <p:sp>
        <p:nvSpPr>
          <p:cNvPr id="324" name="Google Shape;324;p20"/>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On the reptile section we used the same </a:t>
            </a:r>
            <a:r>
              <a:rPr lang="es"/>
              <a:t>schema</a:t>
            </a:r>
            <a:r>
              <a:rPr lang="es"/>
              <a:t> as we used on the last birds’ page.</a:t>
            </a:r>
            <a:endParaRPr/>
          </a:p>
          <a:p>
            <a:pPr indent="0" lvl="0" marL="0" rtl="0" algn="l">
              <a:spcBef>
                <a:spcPts val="1200"/>
              </a:spcBef>
              <a:spcAft>
                <a:spcPts val="0"/>
              </a:spcAft>
              <a:buNone/>
            </a:pPr>
            <a:r>
              <a:rPr lang="es"/>
              <a:t>It is a very simple but intuitive way to do it.</a:t>
            </a:r>
            <a:endParaRPr/>
          </a:p>
          <a:p>
            <a:pPr indent="0" lvl="0" marL="0" rtl="0" algn="l">
              <a:spcBef>
                <a:spcPts val="1200"/>
              </a:spcBef>
              <a:spcAft>
                <a:spcPts val="1200"/>
              </a:spcAft>
              <a:buNone/>
            </a:pPr>
            <a:r>
              <a:rPr lang="es"/>
              <a:t>And for the consciousness webpage we used another kind of structure, also very common in other </a:t>
            </a:r>
            <a:r>
              <a:rPr lang="es"/>
              <a:t>web pages</a:t>
            </a:r>
            <a:r>
              <a:rPr lang="es"/>
              <a:t> and blogs.</a:t>
            </a:r>
            <a:endParaRPr/>
          </a:p>
        </p:txBody>
      </p:sp>
      <p:pic>
        <p:nvPicPr>
          <p:cNvPr id="325" name="Google Shape;325;p20"/>
          <p:cNvPicPr preferRelativeResize="0"/>
          <p:nvPr/>
        </p:nvPicPr>
        <p:blipFill>
          <a:blip r:embed="rId3">
            <a:alphaModFix/>
          </a:blip>
          <a:stretch>
            <a:fillRect/>
          </a:stretch>
        </p:blipFill>
        <p:spPr>
          <a:xfrm>
            <a:off x="4905100" y="1216725"/>
            <a:ext cx="3803009" cy="3240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2.4. Draft and sitemap</a:t>
            </a:r>
            <a:endParaRPr/>
          </a:p>
        </p:txBody>
      </p:sp>
      <p:sp>
        <p:nvSpPr>
          <p:cNvPr id="331" name="Google Shape;331;p21"/>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The draft was a way to see how the page was gonna be.</a:t>
            </a:r>
            <a:endParaRPr/>
          </a:p>
          <a:p>
            <a:pPr indent="0" lvl="0" marL="0" rtl="0" algn="l">
              <a:spcBef>
                <a:spcPts val="1200"/>
              </a:spcBef>
              <a:spcAft>
                <a:spcPts val="1200"/>
              </a:spcAft>
              <a:buNone/>
            </a:pPr>
            <a:r>
              <a:rPr lang="es"/>
              <a:t>We thought to do it in many different ways but the draft we have is the more similar to the webpage we finally did</a:t>
            </a:r>
            <a:endParaRPr/>
          </a:p>
        </p:txBody>
      </p:sp>
      <p:sp>
        <p:nvSpPr>
          <p:cNvPr id="332" name="Google Shape;332;p21"/>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A Sitemap is a file that contains a list of all the pages published when you create a website.</a:t>
            </a:r>
            <a:endParaRPr/>
          </a:p>
          <a:p>
            <a:pPr indent="0" lvl="0" marL="0" rtl="0" algn="l">
              <a:spcBef>
                <a:spcPts val="1200"/>
              </a:spcBef>
              <a:spcAft>
                <a:spcPts val="0"/>
              </a:spcAft>
              <a:buNone/>
            </a:pPr>
            <a:r>
              <a:rPr lang="es"/>
              <a:t>Sitemaps contain the following information about each page:</a:t>
            </a:r>
            <a:endParaRPr/>
          </a:p>
          <a:p>
            <a:pPr indent="-311150" lvl="0" marL="457200" rtl="0" algn="l">
              <a:spcBef>
                <a:spcPts val="1200"/>
              </a:spcBef>
              <a:spcAft>
                <a:spcPts val="0"/>
              </a:spcAft>
              <a:buSzPts val="1300"/>
              <a:buChar char="●"/>
            </a:pPr>
            <a:r>
              <a:rPr lang="es"/>
              <a:t>The location (i.e. URL)</a:t>
            </a:r>
            <a:endParaRPr/>
          </a:p>
          <a:p>
            <a:pPr indent="-311150" lvl="0" marL="457200" rtl="0" algn="l">
              <a:spcBef>
                <a:spcPts val="0"/>
              </a:spcBef>
              <a:spcAft>
                <a:spcPts val="0"/>
              </a:spcAft>
              <a:buSzPts val="1300"/>
              <a:buChar char="●"/>
            </a:pPr>
            <a:r>
              <a:rPr lang="es"/>
              <a:t>Last modification date</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